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3"/>
  </p:notesMasterIdLst>
  <p:handoutMasterIdLst>
    <p:handoutMasterId r:id="rId44"/>
  </p:handoutMasterIdLst>
  <p:sldIdLst>
    <p:sldId id="327" r:id="rId5"/>
    <p:sldId id="330" r:id="rId6"/>
    <p:sldId id="338" r:id="rId7"/>
    <p:sldId id="331" r:id="rId8"/>
    <p:sldId id="332" r:id="rId9"/>
    <p:sldId id="298" r:id="rId10"/>
    <p:sldId id="333" r:id="rId11"/>
    <p:sldId id="262" r:id="rId12"/>
    <p:sldId id="263" r:id="rId13"/>
    <p:sldId id="299" r:id="rId14"/>
    <p:sldId id="302" r:id="rId15"/>
    <p:sldId id="264" r:id="rId16"/>
    <p:sldId id="266" r:id="rId17"/>
    <p:sldId id="334" r:id="rId18"/>
    <p:sldId id="265" r:id="rId19"/>
    <p:sldId id="339" r:id="rId20"/>
    <p:sldId id="276" r:id="rId21"/>
    <p:sldId id="335" r:id="rId22"/>
    <p:sldId id="336" r:id="rId23"/>
    <p:sldId id="303" r:id="rId24"/>
    <p:sldId id="293" r:id="rId25"/>
    <p:sldId id="337" r:id="rId26"/>
    <p:sldId id="284" r:id="rId27"/>
    <p:sldId id="269" r:id="rId28"/>
    <p:sldId id="304" r:id="rId29"/>
    <p:sldId id="305" r:id="rId30"/>
    <p:sldId id="307" r:id="rId31"/>
    <p:sldId id="306" r:id="rId32"/>
    <p:sldId id="308" r:id="rId33"/>
    <p:sldId id="270" r:id="rId34"/>
    <p:sldId id="309" r:id="rId35"/>
    <p:sldId id="310" r:id="rId36"/>
    <p:sldId id="311" r:id="rId37"/>
    <p:sldId id="312" r:id="rId38"/>
    <p:sldId id="314" r:id="rId39"/>
    <p:sldId id="313" r:id="rId40"/>
    <p:sldId id="274" r:id="rId41"/>
    <p:sldId id="329" r:id="rId4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33"/>
    <p:restoredTop sz="85238"/>
  </p:normalViewPr>
  <p:slideViewPr>
    <p:cSldViewPr snapToGrid="0" snapToObjects="1">
      <p:cViewPr varScale="1">
        <p:scale>
          <a:sx n="108" d="100"/>
          <a:sy n="108" d="100"/>
        </p:scale>
        <p:origin x="16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464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99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89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9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4CD87-50D4-D8A8-F328-07ECB09FC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C6D8FF-545F-7DFF-488D-CDBE1120E3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68A8BD-02C8-C3F5-D0EB-7230D0C470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FD8BC-879E-083F-3D10-94C7C8F34E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10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46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9B369-A43D-1029-AAC9-B6998A01E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521E0D-96D8-7852-7E66-B975675BF3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8B205-B19F-D588-96DD-0189E14C6D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C0E3A-F1F6-30FE-DBEF-C84BB189F0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17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30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31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71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01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BushraAnamUC/Space-X-Falcon-9-First-Stage-Landing-Prediction/blob/main/notebooks/data-collection-api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ushraAnamUC/Space-X-Falcon-9-First-Stage-Landing-Prediction/blob/main/notebooks/Data%20wrangling.ipynb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spaceX-eda-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dashboard/spacex_dash_app.py#:~:text=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SpaceX_Machine%20Learning%20Prediction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ushraAnamUC/Space-X-Falcon-9-First-Stage-Landing-Prediction/blob/main/notebooks/spaceX-eda-sql.ipynb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ushraAnamUC/Space-X-Falcon-9-First-Stage-Landing-Prediction/blob/main/notebooks/spaceX-eda-sql.ipynb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spaceX-eda-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BushraAnamUC/Space-X-Falcon-9-First-Stage-Landing-Prediction/blob/main/notebooks/spaceX-eda-sql.ipynb" TargetMode="External"/><Relationship Id="rId4" Type="http://schemas.openxmlformats.org/officeDocument/2006/relationships/hyperlink" Target="https://github.com/yourusername/Space-Falcon9-Landing-Prediction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shraAnamUC/Space-X-Falcon-9-First-Stage-Landing-Prediction/blob/main/notebooks/spaceX-eda-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ushraAnamUC/Space-X-Falcon-9-First-Stage-Landing-Prediction/blob/main/notebooks/spaceX-eda-sql.ipynb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BushraAnamUC/Space-X-Falcon-9-First-Stage-Landing-Prediction/blob/main/notebooks/spaceX-eda-sql.ipynb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Dr Bushra Anam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21/01/25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5029090" cy="477870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N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Start: 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 the SpaceX API connection using the requests library.</a:t>
            </a:r>
          </a:p>
          <a:p>
            <a:pPr marL="0" indent="0">
              <a:buNone/>
            </a:pPr>
            <a:r>
              <a:rPr lang="en-N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 Call: 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a GET request to the SpaceX API endpoint to fetch Falcon 9 launch data.</a:t>
            </a:r>
          </a:p>
          <a:p>
            <a:pPr marL="0" indent="0">
              <a:buNone/>
            </a:pPr>
            <a:r>
              <a:rPr lang="en-N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 API Response: 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response is successful (status code 200), parse the data.</a:t>
            </a:r>
          </a:p>
          <a:p>
            <a:pPr marL="0" indent="0">
              <a:buNone/>
            </a:pPr>
            <a:r>
              <a:rPr lang="en-N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Data: 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relevant fields (e.g., payload mass, orbit type, launch site) from the JSON response.</a:t>
            </a:r>
          </a:p>
          <a:p>
            <a:pPr marL="0" indent="0">
              <a:buNone/>
            </a:pPr>
            <a:r>
              <a:rPr lang="en-N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Data: 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the raw data as </a:t>
            </a:r>
            <a:r>
              <a:rPr lang="en-N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raw_data.json</a:t>
            </a:r>
            <a:r>
              <a:rPr lang="en-NZ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further processing.</a:t>
            </a:r>
          </a:p>
          <a:p>
            <a:pPr marL="0" indent="0">
              <a:buNone/>
            </a:pPr>
            <a:endParaRPr lang="en-NZ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NZ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</a:t>
            </a:r>
            <a:b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Repository - SpaceX API</a:t>
            </a:r>
            <a:endParaRPr lang="en-NZ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DA51676-7C74-9CDC-1998-6431336C11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348265"/>
            <a:ext cx="5029090" cy="54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686295"/>
            <a:ext cx="4917200" cy="506571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Send HTTP Request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Connect to the SpaceX website </a:t>
            </a:r>
            <a:endParaRPr lang="en-NZ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Check Response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Verify if the HTTP response is </a:t>
            </a:r>
          </a:p>
          <a:p>
            <a:pPr marL="0" indent="0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Parse HTML Content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 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parse the HTML structure of the webpage.</a:t>
            </a:r>
          </a:p>
          <a:p>
            <a:pPr marL="0" indent="0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 Data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Identify and extract relevant information</a:t>
            </a:r>
          </a:p>
          <a:p>
            <a:pPr marL="0" indent="0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Raw Data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Save the extracted data as a CSV file for further analysis.</a:t>
            </a:r>
          </a:p>
          <a:p>
            <a:pPr marL="0" indent="0">
              <a:buNone/>
            </a:pPr>
            <a:endParaRPr lang="en-NZ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</a:t>
            </a:r>
            <a:b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Scraping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2594BF7-38AD-A5B8-B032-5788724F7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610" y="1686295"/>
            <a:ext cx="5195508" cy="477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04670" cy="4351338"/>
          </a:xfrm>
          <a:prstGeom prst="rect">
            <a:avLst/>
          </a:prstGeom>
        </p:spPr>
        <p:txBody>
          <a:bodyPr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Steps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Data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 raw data from CSV files into Pandas 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DataFrames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Missing Values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Fill null values using imputation techniques like mean or mode.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Filter Relevant Data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 rows for Falcon 9 launches and remove irrelevant entries.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One-Hot Encoding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 categorical variables (e.g., launch site, orbit type) into numerical format.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Standardize Columns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 consistency in units, data types, and formatting.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 Processed Data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cleaned data as processed_data_1.csv and processed_data_2.csv.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</a:p>
          <a:p>
            <a:pPr marL="0" indent="0" algn="l">
              <a:buNone/>
            </a:pP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Repository - Data Wrangling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using Pandas and Matplotlib.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Steps</a:t>
            </a:r>
          </a:p>
          <a:p>
            <a:pPr algn="l"/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  <a:p>
            <a:pPr algn="l">
              <a:buFont typeface="+mj-lt"/>
              <a:buAutoNum type="arabicPeriod"/>
            </a:pPr>
            <a:r>
              <a:rPr lang="en-NZ" sz="22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vs </a:t>
            </a:r>
            <a:r>
              <a:rPr lang="en-NZ" sz="22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LaunchSite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 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catplot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relationship between flight numbers and launch sites, with hue set to 'class' for landing success.</a:t>
            </a:r>
          </a:p>
          <a:p>
            <a:pPr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Orbit Type and Success Rates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Created bar charts to visualize the success rate for each orbit type, highlighting the correlation between orbit type and landing outcomes.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0D9CFC-9700-30DC-8EF3-B0630BE4D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E2F7B0-6791-3BA8-F6AC-9E1F2D65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93E257-5CAF-515A-C113-74C9A3DCB46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3.FlightNumber vs Orbit Type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Plotted scatter plots to examine the relationship between flight numbers and orbit types.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4.Launch Sites vs Payload Mass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relationship between payload mass and launch site efficiency through scatter plots.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Selected features impacting success rates based on EDA insights for use in machine learning models.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  <a:b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EDA with Data Visualization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D04F6B-E525-D6C3-D7E2-A0CD5CB0859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607763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SpaceX dataset by querying it with SQL.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the dataset into a Db2 database and execute queries for key insights.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 Queries and Insights</a:t>
            </a:r>
          </a:p>
          <a:p>
            <a:pPr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Booster Versions with Maximum Payload Mass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Used a subquery to list booster versions carrying the maximum payload.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Identified top-performing booster versions for heavy payloads.</a:t>
            </a:r>
          </a:p>
          <a:p>
            <a:pPr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Mission Outcomes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Calculated the total number of successful and failed missions.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Provided a performance summary of SpaceX missions.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8DA745-B5C7-84D7-A766-3112B30DD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A4C71-32D0-EC09-7E94-FD111155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4C9782-C1E6-31AA-CB7C-98EC626CE4A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3.Boosters with Drone Ship Success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Listed boosters with successful drone ship landings and payload mass between 4000-6000 kg.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Showcased boosters optimized for medium payload ranges.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4.First Successful Ground Pad Landing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Found the date of the first successful landing outcome on a ground pad.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Highlighted milestones in SpaceX's landing history.</a:t>
            </a:r>
          </a:p>
          <a:p>
            <a:endParaRPr lang="en-US" dirty="0"/>
          </a:p>
          <a:p>
            <a:pPr marL="0" indent="0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  <a:b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EDA with SQL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3C7621-0826-7B4C-8DE9-7248A8EA461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749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0" indent="0" algn="l">
              <a:buNone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0" indent="0" algn="l">
              <a:buNone/>
            </a:pP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an interactive map to visualize SpaceX launch data and key metrics.</a:t>
            </a:r>
          </a:p>
          <a:p>
            <a:pPr marL="0" indent="0" algn="l">
              <a:buNone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 Objects and Purpose</a:t>
            </a:r>
          </a:p>
          <a:p>
            <a:pPr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Markers</a:t>
            </a:r>
            <a:endParaRPr lang="en-NZ" sz="31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Pinpointed launch sites to highlight their locations.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Added labels with launch site names for clarity.</a:t>
            </a:r>
          </a:p>
          <a:p>
            <a:pPr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Circles</a:t>
            </a:r>
            <a:endParaRPr lang="en-NZ" sz="31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Represented payload mass data at launch sites.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Circle size varied based on payload mass, showing relative data visually.</a:t>
            </a:r>
          </a:p>
          <a:p>
            <a:pPr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Lines</a:t>
            </a:r>
            <a:endParaRPr lang="en-NZ" sz="31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Displayed the trajectory path from launch sites to landing zones.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Helped visualize the rocket's path during missions.</a:t>
            </a:r>
          </a:p>
          <a:p>
            <a:pPr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Pop-ups</a:t>
            </a:r>
            <a:endParaRPr lang="en-NZ" sz="31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31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NZ" sz="31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Provided additional details (e.g., success rates, payload info) upon clicking map objects.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B0620-FE47-DFF2-26FD-C2564B07F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1609C-F2C2-C628-F5C5-D0226746C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D0FED6-933B-96F0-21C8-39B068953E8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These Objects Were Added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make the data intuitive and visually engaging.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users to interactively explore relationships between launch sites, payloads, and mission outcomes.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Interactive Map with Folium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CB41F-7C5B-8533-9BC4-F18AEF8717D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49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5A95A0-C470-76CD-2022-F99F06667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16FF8-AD70-13D4-38AC-F04A68846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FC990C-9BF9-4EFA-033D-0BF5429548D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>
              <a:buNone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 of Dashboard Interactions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users to filter and </a:t>
            </a:r>
            <a:r>
              <a:rPr lang="en-NZ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NZ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specific to their requirements.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Make complex data easily interpretable with interactive visualizations.</a:t>
            </a:r>
          </a:p>
          <a:p>
            <a:pPr marL="0" indent="0" algn="l">
              <a:buNone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lots/Graphs and Interactions Added</a:t>
            </a:r>
          </a:p>
          <a:p>
            <a:pPr algn="l">
              <a:buFont typeface="+mj-lt"/>
              <a:buAutoNum type="arabicPeriod"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 Rate by Launch Site (Bar Chart)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To show the success rate of missions for each launch site, helping identify high-performing locations.</a:t>
            </a:r>
          </a:p>
          <a:p>
            <a:pPr algn="l">
              <a:buFont typeface="+mj-lt"/>
              <a:buAutoNum type="arabicPeriod"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Payload vs. Success Correlation (Scatter Plot)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To explore the relationship between payload mass and mission success, aiding in payload optimization decisions.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NZ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272050-8405-D8DB-A3ED-0C538F45D44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40559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>
              <a:buNone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3.Mission Outcomes Over Time (Line Chart)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To visualize trends in mission successes and failures over time, providing insights into SpaceX's improvements4.</a:t>
            </a:r>
          </a:p>
          <a:p>
            <a:pPr marL="0" indent="0" algn="l">
              <a:buNone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4.Interactive Map of Launch Sites (Folium)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To allow users to explore launch site details, locations, and trajectories dynamically.</a:t>
            </a:r>
          </a:p>
          <a:p>
            <a:pPr marL="0" indent="0" algn="l">
              <a:buNone/>
            </a:pP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Interactions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Dropdowns for selecting launch sites, payload ranges, and orbits.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Hover and click actions for detailed data points.</a:t>
            </a:r>
          </a:p>
          <a:p>
            <a:pPr marL="0" indent="0">
              <a:buNone/>
            </a:pPr>
            <a:br>
              <a:rPr lang="en-NZ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Notebook Reference</a:t>
            </a:r>
            <a:r>
              <a:rPr lang="en-NZ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Plotly Dash Dashboard</a:t>
            </a:r>
            <a:endParaRPr lang="en-NZ" sz="2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 algn="l">
              <a:buNone/>
            </a:pP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Development Process</a:t>
            </a:r>
          </a:p>
          <a:p>
            <a:pPr algn="l">
              <a:buFont typeface="+mj-lt"/>
              <a:buAutoNum type="arabicPeriod"/>
            </a:pP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  <a:endParaRPr lang="en-NZ" sz="26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Performed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identify key features.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Created a new column for the target variable, class.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Standardized the dataset to ensure feature uniformity.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 the data into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sets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for model evaluation.</a:t>
            </a:r>
          </a:p>
          <a:p>
            <a:pPr algn="l">
              <a:buFont typeface="+mj-lt"/>
              <a:buAutoNum type="arabicPeriod"/>
            </a:pP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  <a:endParaRPr lang="en-NZ" sz="26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Evaluated three classifiers: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 </a:t>
            </a:r>
            <a:r>
              <a:rPr lang="en-NZ" sz="26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with cross-validation (cv=10) to tune hyperparameters.</a:t>
            </a:r>
          </a:p>
          <a:p>
            <a:pPr algn="l">
              <a:buFont typeface="+mj-lt"/>
              <a:buAutoNum type="arabicPeriod"/>
            </a:pP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  <a:endParaRPr lang="en-NZ" sz="26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Computed accuracy for each model on the test data.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6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metrics using </a:t>
            </a:r>
            <a:r>
              <a:rPr lang="en-NZ" sz="2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matrices</a:t>
            </a:r>
            <a:r>
              <a:rPr lang="en-NZ" sz="2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for precision and recall.</a:t>
            </a:r>
            <a:br>
              <a:rPr lang="en-NZ" dirty="0"/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80E0B8-9C2A-C7B1-C9D1-BDC28272B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20FB7-C951-19E4-B398-DE4E91B6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72A858-2D78-5390-0FA2-360E64308D9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4.Best-Performing Model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Selected the model with the highest accuracy and optimal hyperparameters.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performed best with a balanced trade-off between precision and recall.</a:t>
            </a:r>
          </a:p>
          <a:p>
            <a:pPr algn="l"/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Flowchart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 → EDA → Train-Test Split → Model Building → Hyperparameter Tuning → Evaluation &amp; Comparison → Best Model Selection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Notebook Reference: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Repository - Predictive Analysis Lab</a:t>
            </a:r>
            <a:br>
              <a:rPr lang="en-NZ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8412925-5F4E-3ACD-5E9E-52DB3085D3A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4237240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17492" y="1594263"/>
            <a:ext cx="10420638" cy="6382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flight number&#10;&#10;Description automatically generated">
            <a:extLst>
              <a:ext uri="{FF2B5EF4-FFF2-40B4-BE49-F238E27FC236}">
                <a16:creationId xmlns:a16="http://schemas.microsoft.com/office/drawing/2014/main" id="{1B448E3D-A848-C46A-8502-D3F85FA10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72" y="2541038"/>
            <a:ext cx="10893560" cy="320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23206"/>
            <a:ext cx="9383392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 descr="A graph of a relationship between a mass and a launch site&#10;&#10;Description automatically generated">
            <a:extLst>
              <a:ext uri="{FF2B5EF4-FFF2-40B4-BE49-F238E27FC236}">
                <a16:creationId xmlns:a16="http://schemas.microsoft.com/office/drawing/2014/main" id="{B909C36D-C099-C5EF-5447-3880B5591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972" y="2113423"/>
            <a:ext cx="7772400" cy="44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17096"/>
            <a:ext cx="8706498" cy="51708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blue bars&#10;&#10;Description automatically generated">
            <a:extLst>
              <a:ext uri="{FF2B5EF4-FFF2-40B4-BE49-F238E27FC236}">
                <a16:creationId xmlns:a16="http://schemas.microsoft.com/office/drawing/2014/main" id="{0D931FD4-8A1C-982D-4695-61693275B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210142"/>
            <a:ext cx="7772400" cy="410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5013" y="1345362"/>
            <a:ext cx="8678790" cy="64969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Flight number vs. Orbit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of flight number and flight number&#10;&#10;Description automatically generated">
            <a:extLst>
              <a:ext uri="{FF2B5EF4-FFF2-40B4-BE49-F238E27FC236}">
                <a16:creationId xmlns:a16="http://schemas.microsoft.com/office/drawing/2014/main" id="{5DC82CC6-A24F-9C2A-9426-CFF193011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972" y="2226280"/>
            <a:ext cx="7772400" cy="409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04257"/>
            <a:ext cx="9727776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graph with numbers and dots&#10;&#10;Description automatically generated">
            <a:extLst>
              <a:ext uri="{FF2B5EF4-FFF2-40B4-BE49-F238E27FC236}">
                <a16:creationId xmlns:a16="http://schemas.microsoft.com/office/drawing/2014/main" id="{C952EFFD-5F0A-F596-BAFD-47DD37F50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379425"/>
            <a:ext cx="7772400" cy="393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20708"/>
            <a:ext cx="8513836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 descr="A graph with a line going up&#10;&#10;Description automatically generated">
            <a:extLst>
              <a:ext uri="{FF2B5EF4-FFF2-40B4-BE49-F238E27FC236}">
                <a16:creationId xmlns:a16="http://schemas.microsoft.com/office/drawing/2014/main" id="{DB2442C5-B6A8-65A9-27A8-8FD0DE003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627" y="2169118"/>
            <a:ext cx="6690220" cy="425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356C4-4144-CA4F-B81E-F25ABE56D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B1C37-E3A0-741F-7A17-0F0DFCFCD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C9D6F8F-C675-A8D9-24CC-B1C6C04537B7}"/>
              </a:ext>
            </a:extLst>
          </p:cNvPr>
          <p:cNvSpPr txBox="1">
            <a:spLocks/>
          </p:cNvSpPr>
          <p:nvPr/>
        </p:nvSpPr>
        <p:spPr>
          <a:xfrm>
            <a:off x="770011" y="1656602"/>
            <a:ext cx="10999549" cy="42620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Developed a machine learning model to predict the success of SpaceX Falcon 9 first-stage landings, aiding cost estimation for competitive space exploration.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through APIs and web scraping.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and feature engineering.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using statistical and visual techniques.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modelling with classification algorithms and hyperparameter tuning.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 creation for data visualization.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D60E694-10D2-9265-3CDB-7D0953EB06D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7110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unique launch sites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from the SpaceX dataset.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algn="l"/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unique launch sites are: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LC-40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VAFB SLC-4E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KSC LC-39A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SLC-40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analysis identifies four unique launch sites used by SpaceX, which is valuable for understanding the distribution and potential factors influencing mission success rates.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- Space-Falcon9-Landing-Prediction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5 records where the launch sites begin with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'CCA'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from the SpaceX dataset.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records are the first 5 launch sites beginning with 'CCA':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LC-40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SLC-40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[Additional launch sites retrieved from query]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query identifies launch sites with names starting with "CCA", which includes facilities like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LC-40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CCAFS SLC-40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These sites are primarily based in Florida and are important for SpaceX’s operational footprint.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- Space-Falcon9-Landing-Prediction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 payload mass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carried by boosters launched by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NASA (CRS)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total payload mass carried by NASA boosters (CRS) is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45,596 kg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query sums the payload mass of all launches by NASA under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CRS program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total of 45,596 kg reflects the combined mass of cargo delivered to space for NASA missions, which is essential for 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analyzing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SpaceX's role in NASA's missions.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</a:t>
            </a:r>
            <a:b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- Space-Falcon9-Landing-Prediction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payload mass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carried by the booster version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v1.1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average payload mass carried by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v1.1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booster version is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2,534.67 kg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query computes the average payload mass for all launches using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v1.1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booster version. With a payload mass of 2,534.67 kg, this metric helps in assessing the efficiency and capacity of the booster for different missions.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</a:t>
            </a:r>
          </a:p>
          <a:p>
            <a:pPr marL="0" indent="0" algn="l">
              <a:buNone/>
            </a:pP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- </a:t>
            </a: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Space-Falcon9-Landing-Prediction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 the date of the first successful landing outcome on a ground pad.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first successful landing on a ground pad occurred on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December 22, 2015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query identifies the date of the first successful landing on a ground pad, marking a significant milestone for SpaceX in reusable rocket technology development.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</a:t>
            </a:r>
            <a:b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 - Space-Falcon9-Landing-Prediction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List the names of boosters that successfully landed on a drone ship with a payload mass between 4000 and 6000 kg.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boosters that successfully landed on a drone ship and had a payload mass greater than 4000 but less than 6000 kg are: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FT B1022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FT B1026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FT B1021.2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FT B1031.2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query identifies the boosters that met the criteria of a successful drone ship landing with a payload mass within the specified range, showcasing SpaceX's continued progress in landing precision and payload efficiency.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Reference: </a:t>
            </a: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- Space-Falcon9-Landing-Prediction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 total number of successful and failed mission outcomes in the dataset.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Result: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total mission outcomes are: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98 missions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Failure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3 missions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query categorizes the mission outcomes into two groups—successful and failed—and counts the number of occurrences for each. The result shows that SpaceX has had a significantly higher number of successful missions compared to failures.</a:t>
            </a:r>
          </a:p>
          <a:p>
            <a:pPr marL="0" indent="0" algn="l">
              <a:buNone/>
            </a:pPr>
            <a:r>
              <a:rPr lang="en-NZ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Reference</a:t>
            </a:r>
            <a:r>
              <a:rPr lang="en-NZ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NZ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 - Space-Falcon9-Landing-Prediction</a:t>
            </a:r>
            <a:endParaRPr lang="en-NZ" sz="20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428420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Identified the first successful ground pad landing date: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December 22, 2015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Found </a:t>
            </a:r>
            <a:r>
              <a:rPr lang="en-NZ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maximum payload mass, including several versions of the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F9 B5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series.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mission outcomes, with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98 successful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 failed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missions.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Explored the relationship between payload mass and mission success rates.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of SpaceX launch data provided valuable insights into the efficiency and progress of SpaceX’s space missions.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Highlighted the importance of innovation in boosting payload capacities and ensuring mission success.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96225" y="1763480"/>
            <a:ext cx="10999549" cy="42620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of all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Achieved a prediction accuracy of ~90% with the best machine learning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influencing success identified (e.g., payload mass, orbit type, launch site).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 visualizes historical data and predicts landing success for new launches.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673688" y="1927636"/>
            <a:ext cx="10530113" cy="3797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Z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Background:</a:t>
            </a:r>
            <a:b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commercial space industry is rapidly evolving, with companies like SpaceX revolutionizing space travel through reusable rockets. This project focuses on predicting the success of SpaceX Falcon 9 first-stage landings, a key factor in reducing launch costs and ensuring market competitiveness.</a:t>
            </a:r>
          </a:p>
          <a:p>
            <a:pPr marL="0" indent="0">
              <a:buNone/>
            </a:pPr>
            <a:r>
              <a:rPr lang="en-NZ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 to Solve:</a:t>
            </a:r>
            <a:endParaRPr lang="en-NZ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key factors influencing first-stage landing success?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we develop a reliable predictive model to estimate landing outcomes?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can these predictions help in optimizing launch costs and improving operational efficiency?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57E059-333A-1C53-16ED-17E0C473E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F9C0D-4DAE-1B1F-36FF-F320935EB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112C7A-EF59-8B4B-5828-044711F4AD29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r>
              <a:rPr lang="en-US" sz="68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NZ" sz="6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2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methodology:</a:t>
            </a:r>
            <a:endParaRPr lang="en-NZ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NZ" sz="7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Gathered launch data from SpaceX's REST APIs and through web scraping using </a:t>
            </a:r>
            <a:r>
              <a:rPr lang="en-NZ" sz="7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NZ" sz="7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NZ" sz="7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Processed JSON files and cleaned the data to filter for Falcon 9 launches.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NZ" sz="7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Addressed missing values using imputation techniques (e.g., mean calculation).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NZ" sz="7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Applied one-hot encoding for categorical variables.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2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exploratory data analysis (EDA) using visualization and SQL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69736D8-C77E-A3C8-986E-C3AF142E4F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998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interactive visual analytics using Folium and </a:t>
            </a:r>
            <a:r>
              <a:rPr lang="en-US" sz="2400" b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Dash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N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Splitting data into training and test sets.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N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tuning models like Logistic Regression, Random Forests, and Gradient Boosting.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NZ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Evaluating models based on accuracy, precision, recall, and F1-score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Collected data on SpaceX Falcon 9 launches to study first-stage landing outcomes.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API Integration: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Retrieved historical launch data using the SpaceX REST API.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Python libraries like requests to extract data in JSON format.</a:t>
            </a:r>
          </a:p>
          <a:p>
            <a:pPr marL="0" indent="0" algn="l">
              <a:buNone/>
            </a:pPr>
            <a:r>
              <a:rPr lang="en-NZ" sz="2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Web Scraping:</a:t>
            </a:r>
            <a:endParaRPr lang="en-NZ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Supplemented data by scraping additional details from trusted online sources.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Employed </a:t>
            </a:r>
            <a:r>
              <a:rPr lang="en-NZ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NZ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for parsing HTML content.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3341</TotalTime>
  <Words>2383</Words>
  <Application>Microsoft Macintosh PowerPoint</Application>
  <PresentationFormat>Widescreen</PresentationFormat>
  <Paragraphs>311</Paragraphs>
  <Slides>38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Abadi</vt:lpstr>
      <vt:lpstr>Arial</vt:lpstr>
      <vt:lpstr>Calibri</vt:lpstr>
      <vt:lpstr>IBM Plex Mono SemiBold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Bushra Anam Khalil</cp:lastModifiedBy>
  <cp:revision>200</cp:revision>
  <dcterms:created xsi:type="dcterms:W3CDTF">2021-04-29T18:58:34Z</dcterms:created>
  <dcterms:modified xsi:type="dcterms:W3CDTF">2025-01-24T06:07:08Z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